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6_37DB2683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0" r:id="rId4"/>
    <p:sldId id="275" r:id="rId5"/>
    <p:sldId id="258" r:id="rId6"/>
    <p:sldId id="277" r:id="rId7"/>
    <p:sldId id="274" r:id="rId8"/>
    <p:sldId id="259" r:id="rId9"/>
    <p:sldId id="273" r:id="rId10"/>
    <p:sldId id="292" r:id="rId11"/>
    <p:sldId id="260" r:id="rId12"/>
    <p:sldId id="278" r:id="rId13"/>
    <p:sldId id="279" r:id="rId14"/>
    <p:sldId id="261" r:id="rId15"/>
    <p:sldId id="262" r:id="rId16"/>
    <p:sldId id="264" r:id="rId17"/>
    <p:sldId id="284" r:id="rId18"/>
    <p:sldId id="265" r:id="rId19"/>
    <p:sldId id="266" r:id="rId20"/>
    <p:sldId id="285" r:id="rId21"/>
    <p:sldId id="267" r:id="rId22"/>
    <p:sldId id="296" r:id="rId23"/>
    <p:sldId id="268" r:id="rId24"/>
    <p:sldId id="287" r:id="rId25"/>
    <p:sldId id="288" r:id="rId26"/>
    <p:sldId id="289" r:id="rId27"/>
    <p:sldId id="291" r:id="rId28"/>
    <p:sldId id="286" r:id="rId29"/>
    <p:sldId id="269" r:id="rId30"/>
    <p:sldId id="282" r:id="rId31"/>
    <p:sldId id="281" r:id="rId32"/>
    <p:sldId id="272" r:id="rId33"/>
    <p:sldId id="283" r:id="rId34"/>
    <p:sldId id="293" r:id="rId35"/>
    <p:sldId id="294" r:id="rId3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6"/>
    <p:restoredTop sz="89324"/>
  </p:normalViewPr>
  <p:slideViewPr>
    <p:cSldViewPr snapToGrid="0">
      <p:cViewPr varScale="1">
        <p:scale>
          <a:sx n="100" d="100"/>
          <a:sy n="100" d="100"/>
        </p:scale>
        <p:origin x="112" y="160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50" len="81">
        <ac:context len="484" hash="1977961291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/>
              <a:t>STM is </a:t>
            </a:r>
            <a:r>
              <a:rPr lang="en-GB" sz="1800">
                <a:effectLst/>
                <a:latin typeface="Utopia" pitchFamily="2" charset="77"/>
              </a:rPr>
              <a:t>capable of incorporating document metadata (e.g. authors, publisher, date, etc.) into the generative process 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Utopia" pitchFamily="2" charset="77"/>
              </a:rPr>
              <a:t>documents making use of STM are found in the 86% of cases to be interested in “Characterising the corpus”</a:t>
            </a:r>
            <a:endParaRPr lang="en-GB"/>
          </a:p>
          <a:p>
            <a:r>
              <a:rPr lang="en-IT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Utopia" pitchFamily="2" charset="77"/>
              </a:rPr>
              <a:t>authors employing manual labeling might be less willing to experiment with the generation of an higher number of topics given the inherent bottleneck that such a manual approach would imply during the labeling phase </a:t>
            </a:r>
            <a:endParaRPr lang="en-GB"/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Notice that one document can potentially have more than one label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latin typeface="DINOT-Bold" panose="02000503030000020004" pitchFamily="2" charset="77"/>
              </a:rPr>
              <a:t>Label</a:t>
            </a:r>
            <a:r>
              <a:rPr lang="en-GB" sz="1800" dirty="0">
                <a:latin typeface="DINOT" panose="020B0504020101020102" pitchFamily="34" charset="77"/>
              </a:rPr>
              <a:t> </a:t>
            </a:r>
            <a:r>
              <a:rPr lang="en-GB" sz="1800" dirty="0">
                <a:latin typeface="DINOT-Bold" panose="02000503030000020004" pitchFamily="2" charset="77"/>
              </a:rPr>
              <a:t>selections </a:t>
            </a:r>
            <a:r>
              <a:rPr lang="en-GB" sz="1800" dirty="0">
                <a:latin typeface="DINOT" panose="020B0504020101020102" pitchFamily="34" charset="77"/>
              </a:rPr>
              <a:t>from candidates sets are a relatively rare occurrence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Observed in less than 10% of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Always conducted by human assessors </a:t>
            </a:r>
            <a:endParaRPr lang="en-IT" dirty="0"/>
          </a:p>
          <a:p>
            <a:endParaRPr lang="en-IT" dirty="0"/>
          </a:p>
          <a:p>
            <a:r>
              <a:rPr lang="en-IT" dirty="0"/>
              <a:t>Majority voting, Common agreement, Joint labeling</a:t>
            </a:r>
          </a:p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</a:t>
            </a:r>
            <a:r>
              <a:rPr lang="en-GB" sz="1800" dirty="0" err="1">
                <a:effectLst/>
                <a:latin typeface="Utopia" pitchFamily="2" charset="77"/>
              </a:rPr>
              <a:t>representativness</a:t>
            </a:r>
            <a:r>
              <a:rPr lang="en-GB" sz="1800" dirty="0">
                <a:effectLst/>
                <a:latin typeface="Utopia" pitchFamily="2" charset="77"/>
              </a:rPr>
              <a:t>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Pitfalls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1. Almost only conducted when having a primary focus on topic labeling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2. One criteria is used + one information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3. Bias / subjectivity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4. Monodimensional evaluation (one factor) -&gt; good fit vs bad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Only 11 are found to have forward implementations + They often represent a minority over the total citations</a:t>
            </a:r>
            <a:endParaRPr lang="en-GB" dirty="0"/>
          </a:p>
          <a:p>
            <a:r>
              <a:rPr lang="en-GB" dirty="0"/>
              <a:t>B</a:t>
            </a:r>
            <a:r>
              <a:rPr lang="en-IT" dirty="0"/>
              <a:t>aselines in 57% of cases</a:t>
            </a:r>
          </a:p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As </a:t>
            </a:r>
            <a:r>
              <a:rPr lang="en-GB" sz="1200" b="0" dirty="0">
                <a:latin typeface="DINOT" panose="020B0504020101020102" pitchFamily="34" charset="77"/>
              </a:rPr>
              <a:t>previously</a:t>
            </a:r>
            <a:r>
              <a:rPr lang="en-GB" sz="1200" dirty="0">
                <a:latin typeface="DINOT" panose="020B0504020101020102" pitchFamily="34" charset="77"/>
              </a:rPr>
              <a:t> stated -&gt; Quality evaluation found in only </a:t>
            </a:r>
            <a:r>
              <a:rPr lang="en-GB" sz="1200" b="1" dirty="0">
                <a:latin typeface="DINOT-Bold" panose="020B0504020101020102" pitchFamily="34" charset="77"/>
              </a:rPr>
              <a:t>20%</a:t>
            </a:r>
            <a:r>
              <a:rPr lang="en-GB" sz="1200" dirty="0">
                <a:latin typeface="DINOT" panose="020B0504020101020102" pitchFamily="34" charset="77"/>
              </a:rPr>
              <a:t> of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In most cases (17 studies),… + other 3 documents only have an </a:t>
            </a:r>
            <a:r>
              <a:rPr lang="en-IT" sz="1200" b="1" dirty="0">
                <a:latin typeface="DINOT-Bold" panose="020B0504020101020102" pitchFamily="34" charset="77"/>
              </a:rPr>
              <a:t>informal</a:t>
            </a:r>
            <a:r>
              <a:rPr lang="en-IT" sz="1200" dirty="0">
                <a:latin typeface="DINOT-Bold" panose="020B0504020101020102" pitchFamily="34" charset="77"/>
              </a:rPr>
              <a:t> </a:t>
            </a:r>
            <a:r>
              <a:rPr lang="en-IT" sz="1200" b="1" dirty="0">
                <a:latin typeface="DINOT-Bold" panose="020B0504020101020102" pitchFamily="34" charset="77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More than one criteria = redundancy (i.e. guarantee of quality)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</a:t>
            </a:r>
            <a:r>
              <a:rPr lang="en-IT" dirty="0"/>
              <a:t>ias/subjectivity -&gt; Use domain experts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Multidimensional approach -&gt; EFA -&gt; Suitable / Objectionable, two factors involved in (human) judgement of the quality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Address the gap: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Produce </a:t>
            </a:r>
            <a:r>
              <a:rPr lang="en-GB" sz="1800" b="1" dirty="0">
                <a:effectLst/>
                <a:latin typeface="Utopia" pitchFamily="2" charset="77"/>
              </a:rPr>
              <a:t>multiple label representations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	</a:t>
            </a:r>
            <a:r>
              <a:rPr lang="en-GB" sz="1800" b="0" dirty="0">
                <a:effectLst/>
                <a:latin typeface="Utopia" pitchFamily="2" charset="77"/>
              </a:rPr>
              <a:t>Strive to include </a:t>
            </a:r>
            <a:r>
              <a:rPr lang="en-GB" sz="1800" b="1" dirty="0">
                <a:effectLst/>
                <a:latin typeface="Utopia" pitchFamily="2" charset="77"/>
              </a:rPr>
              <a:t>formal</a:t>
            </a:r>
            <a:r>
              <a:rPr lang="en-GB" sz="1800" b="0" dirty="0">
                <a:effectLst/>
                <a:latin typeface="Utopia" pitchFamily="2" charset="77"/>
              </a:rPr>
              <a:t> </a:t>
            </a:r>
            <a:r>
              <a:rPr lang="en-GB" sz="1800" b="1" dirty="0">
                <a:effectLst/>
                <a:latin typeface="Utopia" pitchFamily="2" charset="77"/>
              </a:rPr>
              <a:t>comparisons</a:t>
            </a:r>
            <a:r>
              <a:rPr lang="en-GB" sz="1800" b="0" dirty="0">
                <a:effectLst/>
                <a:latin typeface="Utopia" pitchFamily="2" charset="77"/>
              </a:rPr>
              <a:t> among the different representations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 exploit this</a:t>
            </a: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hidden relationship to extract a topic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by observing set of terms and their occurrences in documents 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Thesaurus-based -&gt; Does not require training, weighted TFIDF of overlapping terms + Cosine similarity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Ontology-based -&gt; Multilingual approach (uses SBERT embeddings fed through a trained NN) -&gt; The NN predicts the P(concept | embedding) &gt;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Transformer-based -&gt; BART-TL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Image-based -&gt; VGG-net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conceptually applicable to similar studies -&gt; Secondary studies where previously existing reviews are absent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559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1200" dirty="0">
                <a:latin typeface="DINOT" panose="020B0504020101020102" pitchFamily="34" charset="77"/>
              </a:rPr>
              <a:t>For B.S., qualitative properties of the core collection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are expected to carry over to the referenced work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For F.S., no a-priori assumption of quality can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be made for the gathered citations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979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Master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EC5. 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Core selection of studies is used to </a:t>
            </a:r>
            <a:r>
              <a:rPr lang="en-IT" sz="1800" dirty="0">
                <a:latin typeface="DINOT-Bold" panose="02000503030000020004" pitchFamily="2" charset="77"/>
              </a:rPr>
              <a:t>extend the scope</a:t>
            </a:r>
            <a:r>
              <a:rPr lang="en-IT" sz="1800" dirty="0">
                <a:latin typeface="DINOT" panose="020B0504020101020102" pitchFamily="34" charset="77"/>
              </a:rPr>
              <a:t> of the review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query used for the initial collection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And</a:t>
            </a:r>
            <a:r>
              <a:rPr lang="en-IT" sz="1800" dirty="0">
                <a:latin typeface="DINOT" panose="020B0504020101020102" pitchFamily="34" charset="77"/>
              </a:rPr>
              <a:t> the inclusion/exclusion criteria are applied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F18A060-447D-0EAE-540A-DC3E4489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178" y="3609113"/>
            <a:ext cx="7480345" cy="3472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29519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6E52EA-87AC-910B-D822-152DED59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8304" y="1435075"/>
            <a:ext cx="5218729" cy="538788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E615-F98E-4EC9-AFEF-A02E5B52233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513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F.S. work is further filtered based on the </a:t>
            </a:r>
            <a:r>
              <a:rPr lang="en-IT" sz="1800" dirty="0">
                <a:latin typeface="DINOT-Bold" panose="02000503030000020004" pitchFamily="2" charset="77"/>
              </a:rPr>
              <a:t>quality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associated venues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SJR(2) score for journals (</a:t>
            </a:r>
            <a:r>
              <a:rPr lang="en-IT" sz="1400" dirty="0">
                <a:latin typeface="DINOT" panose="020B0504020101020102" pitchFamily="34" charset="77"/>
              </a:rPr>
              <a:t>Avg score of 1 and above)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CORE/GGS ranking for conferences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Finally, a check for</a:t>
            </a:r>
            <a:r>
              <a:rPr lang="en-IT" sz="1800" dirty="0">
                <a:latin typeface="DINOT-Bold" panose="02000503030000020004" pitchFamily="2" charset="77"/>
              </a:rPr>
              <a:t> predatory venues </a:t>
            </a:r>
            <a:r>
              <a:rPr lang="en-IT" sz="1800" dirty="0">
                <a:latin typeface="DINOT" panose="020B0504020101020102" pitchFamily="34" charset="77"/>
              </a:rPr>
              <a:t>is conducted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A98E-1DA9-BAC0-B6D2-AF47FDB49E0A}"/>
              </a:ext>
            </a:extLst>
          </p:cNvPr>
          <p:cNvGrpSpPr>
            <a:grpSpLocks noChangeAspect="1"/>
          </p:cNvGrpSpPr>
          <p:nvPr/>
        </p:nvGrpSpPr>
        <p:grpSpPr>
          <a:xfrm>
            <a:off x="1848945" y="3859127"/>
            <a:ext cx="4139576" cy="2564126"/>
            <a:chOff x="7995684" y="2603620"/>
            <a:chExt cx="5549162" cy="3437248"/>
          </a:xfrm>
        </p:grpSpPr>
        <p:pic>
          <p:nvPicPr>
            <p:cNvPr id="7" name="Picture 6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6DE58D82-C9BD-5F66-41E0-EC62FAB5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684" y="2603620"/>
              <a:ext cx="5549162" cy="34372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DF50-CDEE-BC36-D3B6-92009DA8AF08}"/>
                </a:ext>
              </a:extLst>
            </p:cNvPr>
            <p:cNvSpPr/>
            <p:nvPr/>
          </p:nvSpPr>
          <p:spPr>
            <a:xfrm>
              <a:off x="8122034" y="3072975"/>
              <a:ext cx="5232459" cy="1105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973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(Final)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conducted on the collected data is structured to provide: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Drawing comparisons between the encountered </a:t>
            </a:r>
            <a:r>
              <a:rPr lang="en-GB" sz="1600" dirty="0">
                <a:latin typeface="DINOT" panose="020B0504020101020102" pitchFamily="34" charset="77"/>
              </a:rPr>
              <a:t>methodologies, contents and findings 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Ultimately used to address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Highlighting what is missing or otherwise lackluster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pic>
        <p:nvPicPr>
          <p:cNvPr id="7" name="Content Placeholder 6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5A2D5D64-8C75-7C20-B52D-C72CC0B4D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0063" y="3428999"/>
            <a:ext cx="3383222" cy="3287728"/>
          </a:xfrm>
        </p:spPr>
      </p:pic>
      <p:pic>
        <p:nvPicPr>
          <p:cNvPr id="5" name="Picture 4" descr="A picture containing screenshot, rectangle, square, graphics&#10;&#10;Description automatically generated">
            <a:extLst>
              <a:ext uri="{FF2B5EF4-FFF2-40B4-BE49-F238E27FC236}">
                <a16:creationId xmlns:a16="http://schemas.microsoft.com/office/drawing/2014/main" id="{87DFA0A4-5F63-44F9-3140-FC7F4006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931" y="3429000"/>
            <a:ext cx="3370091" cy="32877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And further profiled wrt the </a:t>
            </a:r>
            <a:r>
              <a:rPr lang="en-IT" sz="1800" dirty="0">
                <a:latin typeface="DINOT-Bold" panose="02000503030000020004" pitchFamily="2" charset="77"/>
              </a:rPr>
              <a:t>focus</a:t>
            </a:r>
            <a:r>
              <a:rPr lang="en-IT" sz="1800" dirty="0">
                <a:latin typeface="DINOT" panose="020B0504020101020102" pitchFamily="34" charset="77"/>
              </a:rPr>
              <a:t> and </a:t>
            </a:r>
            <a:r>
              <a:rPr lang="en-IT" sz="1800" dirty="0">
                <a:latin typeface="DINOT-Bold" panose="02000503030000020004" pitchFamily="2" charset="77"/>
              </a:rPr>
              <a:t>novelty</a:t>
            </a:r>
            <a:r>
              <a:rPr lang="en-IT" sz="1800" dirty="0">
                <a:latin typeface="DINOT" panose="020B0504020101020102" pitchFamily="34" charset="77"/>
              </a:rPr>
              <a:t> of the approaches found in the associated primary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show a secondary focus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novel techniques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Primary focus and novel methodologies are more prominent as one moves towards automated approaches </a:t>
            </a:r>
          </a:p>
        </p:txBody>
      </p:sp>
      <p:pic>
        <p:nvPicPr>
          <p:cNvPr id="6" name="Picture 5" descr="A graph of a bar chart&#10;&#10;Description automatically generated">
            <a:extLst>
              <a:ext uri="{FF2B5EF4-FFF2-40B4-BE49-F238E27FC236}">
                <a16:creationId xmlns:a16="http://schemas.microsoft.com/office/drawing/2014/main" id="{192B6FD4-91C2-0324-F7AB-FCCF91A41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96" y="3429000"/>
            <a:ext cx="3383221" cy="32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1FF7CA-D30B-B8FC-DE4E-E1A5D25A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110" y="2764523"/>
            <a:ext cx="4804953" cy="31380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the most varied (showing 16 categories of techniques)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Followed by partially automated ones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Finally, 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methods</a:t>
            </a:r>
          </a:p>
        </p:txBody>
      </p:sp>
      <p:pic>
        <p:nvPicPr>
          <p:cNvPr id="5" name="Content Placeholder 4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CE84C577-C2B5-D056-07C6-DCFFEE8B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5161" y="2524538"/>
            <a:ext cx="3297640" cy="421310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Topics are generated by means of 16 </a:t>
            </a:r>
            <a:r>
              <a:rPr lang="en-IT" sz="1800" dirty="0">
                <a:latin typeface="DINOT-Bold" panose="02000503030000020004" pitchFamily="2" charset="77"/>
              </a:rPr>
              <a:t>modeling methods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As expected, LDA (and LDA-based) techniques are generally common across all labeling categories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Distributions tied to 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tied to the three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labeling approaches suggests that: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Partially and fully automated approaches seems to create</a:t>
            </a:r>
            <a:b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favourable conditions for generating more topics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Observations for manual approaches are more tightly clustered </a:t>
            </a:r>
            <a:b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600" dirty="0">
                <a:solidFill>
                  <a:prstClr val="black"/>
                </a:solidFill>
                <a:latin typeface="DINOT" panose="020B0504020101020102" pitchFamily="34" charset="77"/>
              </a:rPr>
              <a:t>around the median value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8745579" y="2610190"/>
            <a:ext cx="3087222" cy="4127452"/>
            <a:chOff x="8147845" y="2730548"/>
            <a:chExt cx="3087222" cy="4127452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29"/>
            <a:stretch/>
          </p:blipFill>
          <p:spPr>
            <a:xfrm>
              <a:off x="8147845" y="2730549"/>
              <a:ext cx="2477085" cy="4127451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A total of 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1800" dirty="0">
              <a:latin typeface="DINOT" panose="020B0504020101020102" pitchFamily="34" charset="77"/>
            </a:endParaRPr>
          </a:p>
          <a:p>
            <a:r>
              <a:rPr lang="en-GB" sz="1800" dirty="0">
                <a:latin typeface="DINOT" panose="020B0504020101020102" pitchFamily="34" charset="77"/>
              </a:rPr>
              <a:t>The majority of “alternative” representations are found in papers utilising fully automated approaches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dirty="0">
                <a:latin typeface="DINOT-Bold" panose="02000503030000020004" pitchFamily="2" charset="77"/>
              </a:rPr>
              <a:t>methodological contributions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for secondary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Additionally, 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 on the basis of the</a:t>
            </a:r>
            <a:br>
              <a:rPr lang="en-GB" sz="1800" dirty="0">
                <a:latin typeface="DINOT" panose="020B0504020101020102" pitchFamily="34" charset="77"/>
              </a:rPr>
            </a:br>
            <a:r>
              <a:rPr lang="en-GB" sz="1800" dirty="0">
                <a:latin typeface="DINOT" panose="020B0504020101020102" pitchFamily="34" charset="77"/>
              </a:rPr>
              <a:t>origin and focus of the documents 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Together with the respective sources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And related document types 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found to be aligned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with the 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08" y="1362853"/>
            <a:ext cx="5433392" cy="54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Three gaps are identified: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practical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potential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Pointers to address them are formulated: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Strive to include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evaluation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criteria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and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information type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when assessing label quality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a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multidimensional approach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quality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representation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(based on questions formulated starting from the FAIR guiding principles)</a:t>
            </a: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</a:rPr>
              <a:t>Scelsi</a:t>
            </a:r>
            <a:r>
              <a:rPr lang="en-GB" sz="1600" dirty="0">
                <a:latin typeface="DINOT" panose="020B0504020101020102" pitchFamily="34" charset="77"/>
              </a:rPr>
              <a:t> et al., 2021, </a:t>
            </a:r>
            <a:r>
              <a:rPr lang="en-GB" sz="1600" dirty="0" err="1">
                <a:latin typeface="DINOT" panose="020B0504020101020102" pitchFamily="34" charset="77"/>
              </a:rPr>
              <a:t>Zosa</a:t>
            </a:r>
            <a:r>
              <a:rPr lang="en-GB" sz="1600" dirty="0">
                <a:latin typeface="DINOT" panose="020B0504020101020102" pitchFamily="34" charset="77"/>
              </a:rPr>
              <a:t> et al., 2022)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</a:rPr>
              <a:t>Alokaili</a:t>
            </a:r>
            <a:r>
              <a:rPr lang="en-GB" sz="1600" dirty="0">
                <a:latin typeface="DINOT" panose="020B0504020101020102" pitchFamily="34" charset="77"/>
              </a:rPr>
              <a:t> et al., 2020, Popa and </a:t>
            </a:r>
            <a:r>
              <a:rPr lang="en-GB" sz="1600" dirty="0" err="1">
                <a:latin typeface="DINOT" panose="020B0504020101020102" pitchFamily="34" charset="77"/>
              </a:rPr>
              <a:t>Rebedea</a:t>
            </a:r>
            <a:r>
              <a:rPr lang="en-GB" sz="1600" dirty="0">
                <a:latin typeface="DINOT" panose="020B0504020101020102" pitchFamily="34" charset="77"/>
              </a:rPr>
              <a:t>, 2021)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 err="1">
                <a:latin typeface="DINOT" panose="020B0504020101020102" pitchFamily="34" charset="77"/>
              </a:rPr>
              <a:t>Aletras</a:t>
            </a:r>
            <a:r>
              <a:rPr lang="en-GB" sz="1600" dirty="0">
                <a:latin typeface="DINOT" panose="020B0504020101020102" pitchFamily="34" charset="77"/>
              </a:rPr>
              <a:t> and Mittal, 2017)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existing research on the task of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taken into account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grey literature 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proposed methodologies for constructing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Gathering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procedure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Analysing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 </a:t>
            </a:r>
            <a:r>
              <a:rPr lang="en-IT" sz="1600" dirty="0">
                <a:latin typeface="DINOT" panose="020B0504020101020102" pitchFamily="34" charset="77"/>
              </a:rPr>
              <a:t>(synthesis of the primary studies, research gaps &amp; insights from individual studies)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Guidelines for SLRs - SEGRESS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endParaRPr lang="en-IT" sz="200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271" y="1571988"/>
            <a:ext cx="6600243" cy="4748212"/>
          </a:xfrm>
        </p:spPr>
      </p:pic>
      <p:pic>
        <p:nvPicPr>
          <p:cNvPr id="7" name="Picture 6" descr="A picture containing font, text, white, calligraphy&#10;&#10;Description automatically generated">
            <a:extLst>
              <a:ext uri="{FF2B5EF4-FFF2-40B4-BE49-F238E27FC236}">
                <a16:creationId xmlns:a16="http://schemas.microsoft.com/office/drawing/2014/main" id="{42070289-0324-5F36-1F70-C1FC7447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83" y="1752453"/>
            <a:ext cx="3223436" cy="4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Guidelines for identifying gaps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Impact of the proximity constraint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Examples of captured sentences: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”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can be more readily interpretable when they are assigned semantically meaningful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” - </a:t>
            </a:r>
            <a:r>
              <a:rPr lang="en-GB" sz="1400" dirty="0" err="1">
                <a:latin typeface="DINOT" panose="020B0504020101020102" pitchFamily="34" charset="77"/>
              </a:rPr>
              <a:t>Hosseiny</a:t>
            </a:r>
            <a:r>
              <a:rPr lang="en-GB" sz="1400" dirty="0">
                <a:latin typeface="DINOT" panose="020B0504020101020102" pitchFamily="34" charset="77"/>
              </a:rPr>
              <a:t> </a:t>
            </a:r>
            <a:r>
              <a:rPr lang="en-GB" sz="1400" dirty="0" err="1">
                <a:latin typeface="DINOT" panose="020B0504020101020102" pitchFamily="34" charset="77"/>
              </a:rPr>
              <a:t>Marani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“Various methods have been proposed to assign concise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 to 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to improve interpretability” - </a:t>
            </a:r>
            <a:r>
              <a:rPr lang="en-GB" sz="1400" dirty="0" err="1">
                <a:latin typeface="DINOT" panose="020B0504020101020102" pitchFamily="34" charset="77"/>
              </a:rPr>
              <a:t>Zosa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“An interpretable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is one that can be easily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. How easily a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could be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 . . .” - </a:t>
            </a:r>
            <a:r>
              <a:rPr lang="en-GB" sz="1400" dirty="0" err="1">
                <a:latin typeface="DINOT" panose="020B0504020101020102" pitchFamily="34" charset="77"/>
              </a:rPr>
              <a:t>Doogan</a:t>
            </a:r>
            <a:r>
              <a:rPr lang="en-GB" sz="1400" dirty="0">
                <a:latin typeface="DINOT" panose="020B0504020101020102" pitchFamily="34" charset="77"/>
              </a:rPr>
              <a:t> and Buntine, 2021</a:t>
            </a:r>
          </a:p>
        </p:txBody>
      </p:sp>
    </p:spTree>
    <p:extLst>
      <p:ext uri="{BB962C8B-B14F-4D97-AF65-F5344CB8AC3E}">
        <p14:creationId xmlns:p14="http://schemas.microsoft.com/office/powerpoint/2010/main" val="43133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</a:t>
            </a:r>
            <a:r>
              <a:rPr lang="en-GB" sz="1400" dirty="0" err="1">
                <a:latin typeface="DINOT" panose="020B0504020101020102" pitchFamily="34" charset="77"/>
              </a:rPr>
              <a:t>spe</a:t>
            </a:r>
            <a:r>
              <a:rPr lang="en-GB" sz="1400" dirty="0">
                <a:latin typeface="DINOT" panose="020B0504020101020102" pitchFamily="34" charset="77"/>
              </a:rPr>
              <a:t>- </a:t>
            </a:r>
            <a:r>
              <a:rPr lang="en-GB" sz="1400" dirty="0" err="1">
                <a:latin typeface="DINOT" panose="020B0504020101020102" pitchFamily="34" charset="77"/>
              </a:rPr>
              <a:t>cialised</a:t>
            </a:r>
            <a:r>
              <a:rPr lang="en-GB" sz="1400" dirty="0">
                <a:latin typeface="DINOT" panose="020B0504020101020102" pitchFamily="34" charset="77"/>
              </a:rPr>
              <a:t>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modeling</a:t>
            </a:r>
            <a:r>
              <a:rPr lang="en-IT" sz="1800" dirty="0">
                <a:latin typeface="DINOT" panose="020B0504020101020102" pitchFamily="34" charset="77"/>
              </a:rPr>
              <a:t>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-Silva et al. (2021)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</a:t>
            </a:r>
            <a:r>
              <a:rPr lang="en-IT" sz="1800" dirty="0">
                <a:latin typeface="DINOT" panose="020B0504020101020102" pitchFamily="34" charset="77"/>
              </a:rPr>
              <a:t>: A probability distribution over a fixed vocabulary (often represented via the most prominent terms)</a:t>
            </a:r>
          </a:p>
          <a:p>
            <a:pPr marL="0" indent="0">
              <a:buNone/>
            </a:pPr>
            <a:endParaRPr lang="en-IT" sz="18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Mei et al. (2007) 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2000" dirty="0">
                <a:latin typeface="DINOT" panose="020B0504020101020102" pitchFamily="34" charset="77"/>
              </a:rPr>
              <a:t>Example:</a:t>
            </a:r>
          </a:p>
          <a:p>
            <a:pPr lvl="1"/>
            <a:r>
              <a:rPr lang="en-GB" sz="1600" dirty="0">
                <a:latin typeface="DINOT-Bold" panose="02000503030000020004" pitchFamily="2" charset="77"/>
              </a:rPr>
              <a:t>Topic terms</a:t>
            </a:r>
            <a:r>
              <a:rPr lang="en-GB" sz="1600" dirty="0">
                <a:latin typeface="DINOT" panose="020B0504020101020102" pitchFamily="34" charset="77"/>
              </a:rPr>
              <a:t>: vote, house, election, poll, bill, republican, party, voter, candidate, senate, … </a:t>
            </a:r>
          </a:p>
          <a:p>
            <a:pPr lvl="1"/>
            <a:r>
              <a:rPr lang="en-GB" sz="1600" dirty="0">
                <a:latin typeface="DINOT-Bold" panose="02000503030000020004" pitchFamily="2" charset="77"/>
              </a:rPr>
              <a:t>Label</a:t>
            </a:r>
            <a:r>
              <a:rPr lang="en-GB" sz="1600" dirty="0">
                <a:latin typeface="DINOT" panose="020B0504020101020102" pitchFamily="34" charset="77"/>
              </a:rPr>
              <a:t>: election</a:t>
            </a:r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a first set of candidate venues is identified based on the respective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number of </a:t>
            </a:r>
            <a:r>
              <a:rPr lang="en-IT" sz="1800" dirty="0">
                <a:latin typeface="DINOT-Bold" panose="02000503030000020004" pitchFamily="2" charset="77"/>
              </a:rPr>
              <a:t>associated documents. 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Cut-off values are set at: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30 articles for journals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 articles for conferences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23 candidate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11 candidate conferences</a:t>
            </a:r>
            <a:endParaRPr lang="en-GB" sz="1600" dirty="0">
              <a:latin typeface="DINOT" panose="020B0504020101020102" pitchFamily="34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  <p:pic>
        <p:nvPicPr>
          <p:cNvPr id="5" name="Picture 4" descr="A chart of data&#10;&#10;Description automatically generated">
            <a:extLst>
              <a:ext uri="{FF2B5EF4-FFF2-40B4-BE49-F238E27FC236}">
                <a16:creationId xmlns:a16="http://schemas.microsoft.com/office/drawing/2014/main" id="{1D514D14-BAB5-0DC1-B1C3-FA7906F1D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87" b="4986"/>
          <a:stretch/>
        </p:blipFill>
        <p:spPr>
          <a:xfrm>
            <a:off x="9223726" y="617204"/>
            <a:ext cx="2130073" cy="5822097"/>
          </a:xfrm>
          <a:prstGeom prst="rect">
            <a:avLst/>
          </a:prstGeom>
        </p:spPr>
      </p:pic>
      <p:pic>
        <p:nvPicPr>
          <p:cNvPr id="7" name="Picture 6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C5390F2-67E0-D948-054E-6ADCB2FC9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7" r="50268"/>
          <a:stretch/>
        </p:blipFill>
        <p:spPr>
          <a:xfrm>
            <a:off x="9028042" y="2787825"/>
            <a:ext cx="1441174" cy="35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Candidate venues are filtered based on values tied to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quality metrics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GB" sz="1600" dirty="0" err="1">
                <a:latin typeface="DINOT" panose="020B0504020101020102" pitchFamily="34" charset="77"/>
              </a:rPr>
              <a:t>Scimago</a:t>
            </a:r>
            <a:r>
              <a:rPr lang="en-GB" sz="1600" dirty="0">
                <a:latin typeface="DINOT" panose="020B0504020101020102" pitchFamily="34" charset="77"/>
              </a:rPr>
              <a:t> Journal &amp; Country Rank (SJR(2)) score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Computing Research and Education Association of </a:t>
            </a:r>
            <a:br>
              <a:rPr lang="en-GB" sz="1600" dirty="0">
                <a:latin typeface="DINOT" panose="020B0504020101020102" pitchFamily="34" charset="77"/>
              </a:rPr>
            </a:br>
            <a:r>
              <a:rPr lang="en-GB" sz="1600" dirty="0">
                <a:latin typeface="DINOT" panose="020B0504020101020102" pitchFamily="34" charset="77"/>
              </a:rPr>
              <a:t>Australasia (CORE) rating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GII-GRIN-SCIE (GGS) rating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Final venues are obtained by retaining: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25% of best scoring journals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All conferences with an “A” rating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(Final) 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22" y="1435106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7820645" y="2230074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Query used in the venue selection process is refined by means of a </a:t>
            </a:r>
            <a:r>
              <a:rPr lang="en-GB" sz="1800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search the relevant primary studies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 err="1">
                <a:latin typeface="DINOT" panose="020B0504020101020102" pitchFamily="34" charset="77"/>
              </a:rPr>
              <a:t>Griffies</a:t>
            </a:r>
            <a:r>
              <a:rPr lang="en-GB" sz="1600" dirty="0">
                <a:latin typeface="DINOT" panose="020B0504020101020102" pitchFamily="34" charset="77"/>
              </a:rPr>
              <a:t> et al. (2013)  </a:t>
            </a: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34319-0F9D-BF6B-740E-DA6A7657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152" y="2865569"/>
            <a:ext cx="7480345" cy="347268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T" sz="1800" dirty="0">
                <a:latin typeface="DINOT" panose="020B0504020101020102" pitchFamily="34" charset="77"/>
              </a:rPr>
              <a:t>An initial set of 937 documents is collected</a:t>
            </a:r>
          </a:p>
          <a:p>
            <a:r>
              <a:rPr lang="en-IT" sz="1800" dirty="0">
                <a:latin typeface="DINOT" panose="020B0504020101020102" pitchFamily="34" charset="77"/>
              </a:rPr>
              <a:t>Using the proximity constraint, 424 primary studies are retained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39" y="1630620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722" y="2344073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3275</Words>
  <Application>Microsoft Macintosh PowerPoint</Application>
  <PresentationFormat>Widescreen</PresentationFormat>
  <Paragraphs>376</Paragraphs>
  <Slides>35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Snowballing activities</vt:lpstr>
      <vt:lpstr>(Final) Study selection</vt:lpstr>
      <vt:lpstr>Data items &amp; Research questions</vt:lpstr>
      <vt:lpstr>Structure of the analysis and synthesis</vt:lpstr>
      <vt:lpstr>RQ1 – Topic labeling approaches</vt:lpstr>
      <vt:lpstr>RQ1 – Labeling techniques &amp; motivational context</vt:lpstr>
      <vt:lpstr>RQ2 – Topic modeling methods</vt:lpstr>
      <vt:lpstr>RQ3 – Label structures</vt:lpstr>
      <vt:lpstr>RQ3 – Label quality evaluation</vt:lpstr>
      <vt:lpstr>RQ4 – Categories of corpora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Guidelines for SLRs - SEGRESS</vt:lpstr>
      <vt:lpstr>SLRs vs SMSs</vt:lpstr>
      <vt:lpstr>Data collection process</vt:lpstr>
      <vt:lpstr>Guidelines for identifying gaps</vt:lpstr>
      <vt:lpstr>Impact of the proximity constraint</vt:lpstr>
      <vt:lpstr>FAIR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Com21)</cp:lastModifiedBy>
  <cp:revision>19</cp:revision>
  <dcterms:created xsi:type="dcterms:W3CDTF">2023-07-04T10:37:13Z</dcterms:created>
  <dcterms:modified xsi:type="dcterms:W3CDTF">2023-07-12T19:50:38Z</dcterms:modified>
</cp:coreProperties>
</file>